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62978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14352E3-D36B-4564-948A-CE2B7E7B2F65}"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175889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1387767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08907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2994645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1909642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3963079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3895811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244442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228711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219391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4352E3-D36B-4564-948A-CE2B7E7B2F65}"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6076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4352E3-D36B-4564-948A-CE2B7E7B2F65}"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141874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353195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102291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A14352E3-D36B-4564-948A-CE2B7E7B2F65}" type="datetimeFigureOut">
              <a:rPr lang="en-US" smtClean="0"/>
              <a:t>11/15/2019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41946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14352E3-D36B-4564-948A-CE2B7E7B2F65}"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5BDFF-C469-49EA-A779-2EF0A270D395}" type="slidenum">
              <a:rPr lang="en-US" smtClean="0"/>
              <a:t>‹#›</a:t>
            </a:fld>
            <a:endParaRPr lang="en-US"/>
          </a:p>
        </p:txBody>
      </p:sp>
    </p:spTree>
    <p:extLst>
      <p:ext uri="{BB962C8B-B14F-4D97-AF65-F5344CB8AC3E}">
        <p14:creationId xmlns:p14="http://schemas.microsoft.com/office/powerpoint/2010/main" val="324509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14352E3-D36B-4564-948A-CE2B7E7B2F65}" type="datetimeFigureOut">
              <a:rPr lang="en-US" smtClean="0"/>
              <a:t>11/15/2019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4D5BDFF-C469-49EA-A779-2EF0A270D395}" type="slidenum">
              <a:rPr lang="en-US" smtClean="0"/>
              <a:t>‹#›</a:t>
            </a:fld>
            <a:endParaRPr lang="en-US"/>
          </a:p>
        </p:txBody>
      </p:sp>
    </p:spTree>
    <p:extLst>
      <p:ext uri="{BB962C8B-B14F-4D97-AF65-F5344CB8AC3E}">
        <p14:creationId xmlns:p14="http://schemas.microsoft.com/office/powerpoint/2010/main" val="15915189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13800" smtClean="0">
                <a:solidFill>
                  <a:srgbClr val="FFFF00"/>
                </a:solidFill>
                <a:latin typeface="Times New Roman" panose="02020603050405020304" pitchFamily="18" charset="0"/>
                <a:cs typeface="Times New Roman" panose="02020603050405020304" pitchFamily="18" charset="0"/>
              </a:rPr>
              <a:t>Lecture </a:t>
            </a:r>
            <a:r>
              <a:rPr lang="en-US" sz="13800" smtClean="0">
                <a:solidFill>
                  <a:srgbClr val="FFFF00"/>
                </a:solidFill>
                <a:latin typeface="Times New Roman" panose="02020603050405020304" pitchFamily="18" charset="0"/>
                <a:cs typeface="Times New Roman" panose="02020603050405020304" pitchFamily="18" charset="0"/>
              </a:rPr>
              <a:t>2</a:t>
            </a:r>
            <a:endParaRPr lang="en-US" sz="138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5374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9600" dirty="0" smtClean="0">
                <a:solidFill>
                  <a:srgbClr val="FFFF00"/>
                </a:solidFill>
                <a:latin typeface="Times New Roman" panose="02020603050405020304" pitchFamily="18" charset="0"/>
                <a:cs typeface="Times New Roman" panose="02020603050405020304" pitchFamily="18" charset="0"/>
              </a:rPr>
              <a:t>Principles in Planning</a:t>
            </a:r>
            <a:endParaRPr lang="en-US" sz="96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8149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Times New Roman" panose="02020603050405020304" pitchFamily="18" charset="0"/>
                <a:cs typeface="Times New Roman" panose="02020603050405020304" pitchFamily="18" charset="0"/>
              </a:rPr>
              <a:t>Principles in Planning</a:t>
            </a:r>
            <a:endParaRPr lang="en-US" sz="48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normAutofit lnSpcReduction="10000"/>
          </a:bodyPr>
          <a:lstStyle/>
          <a:p>
            <a:pPr marL="463550" indent="-463550" algn="just">
              <a:buNone/>
            </a:pPr>
            <a:r>
              <a:rPr lang="en-US" sz="2800" dirty="0" smtClean="0">
                <a:latin typeface="Times New Roman" panose="02020603050405020304" pitchFamily="18" charset="0"/>
                <a:cs typeface="Times New Roman" panose="02020603050405020304" pitchFamily="18" charset="0"/>
              </a:rPr>
              <a:t>Principles considered in planning are listed below:</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Green Belts</a:t>
            </a:r>
          </a:p>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 Housing</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Transportation</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Public Building</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Zoning </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Recreations </a:t>
            </a:r>
          </a:p>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Roads System</a:t>
            </a:r>
          </a:p>
          <a:p>
            <a:pPr marL="0" indent="0">
              <a:buNone/>
            </a:pPr>
            <a:endParaRPr lang="en-US" dirty="0"/>
          </a:p>
        </p:txBody>
      </p:sp>
    </p:spTree>
    <p:extLst>
      <p:ext uri="{BB962C8B-B14F-4D97-AF65-F5344CB8AC3E}">
        <p14:creationId xmlns:p14="http://schemas.microsoft.com/office/powerpoint/2010/main" val="937131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1" y="862151"/>
            <a:ext cx="9404723" cy="1400530"/>
          </a:xfrm>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1. Green Belts</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normAutofit/>
          </a:bodyPr>
          <a:lstStyle/>
          <a:p>
            <a:pPr marL="0" indent="0" algn="just">
              <a:buNone/>
            </a:pPr>
            <a:r>
              <a:rPr lang="en-US" sz="2800" dirty="0">
                <a:latin typeface="Times New Roman" panose="02020603050405020304" pitchFamily="18" charset="0"/>
                <a:cs typeface="Times New Roman" panose="02020603050405020304" pitchFamily="18" charset="0"/>
              </a:rPr>
              <a:t>The implementations of the green belts on the periphery of town results in limitations of its size and hence the final size of town can </a:t>
            </a:r>
            <a:r>
              <a:rPr lang="en-US" sz="2800" dirty="0" smtClean="0">
                <a:latin typeface="Times New Roman" panose="02020603050405020304" pitchFamily="18" charset="0"/>
                <a:cs typeface="Times New Roman" panose="02020603050405020304" pitchFamily="18" charset="0"/>
              </a:rPr>
              <a:t>anticipated.</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It prevents the loss of town identity. Ensures the economic use of urban land and facilities. It also prevents ribbon development. Also ensures that adequate recreational facilities are in every one’s environment, prevents erosion of agricultural land. </a:t>
            </a:r>
          </a:p>
        </p:txBody>
      </p:sp>
    </p:spTree>
    <p:extLst>
      <p:ext uri="{BB962C8B-B14F-4D97-AF65-F5344CB8AC3E}">
        <p14:creationId xmlns:p14="http://schemas.microsoft.com/office/powerpoint/2010/main" val="1929378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936649"/>
            <a:ext cx="9404723" cy="1116269"/>
          </a:xfrm>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2. Housing</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A lot of care should be taken while providing housing accommodation to different categories of people. It should be made sure that there is no development of slums and in future if occur it must be discouraged and removed by the authorities. </a:t>
            </a:r>
          </a:p>
        </p:txBody>
      </p:sp>
    </p:spTree>
    <p:extLst>
      <p:ext uri="{BB962C8B-B14F-4D97-AF65-F5344CB8AC3E}">
        <p14:creationId xmlns:p14="http://schemas.microsoft.com/office/powerpoint/2010/main" val="253098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3. Transportation</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0" y="1452416"/>
            <a:ext cx="9753483" cy="4757315"/>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The town must be provided with suitable facilities at easy access so that there is least time consumed from work place to residency. The essential format of transportation planning process is based upon two fundamental assumptions. Firstly the various land use activities that are pursued at both origin and destinations. Secondly, that a relationship inevitably emerges from these movement demands which not only be readily quantified but also remains constant in future. </a:t>
            </a:r>
            <a:endParaRPr lang="en-US"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Surveys  </a:t>
            </a:r>
            <a:endParaRPr lang="en-US"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Forecasts  </a:t>
            </a:r>
            <a:endParaRPr lang="en-US"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Goal </a:t>
            </a:r>
            <a:r>
              <a:rPr lang="en-US" dirty="0" smtClean="0">
                <a:latin typeface="Times New Roman" panose="02020603050405020304" pitchFamily="18" charset="0"/>
                <a:cs typeface="Times New Roman" panose="02020603050405020304" pitchFamily="18" charset="0"/>
              </a:rPr>
              <a:t>Formulations</a:t>
            </a:r>
          </a:p>
          <a:p>
            <a:pPr marL="463550" indent="-4635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Network </a:t>
            </a:r>
            <a:r>
              <a:rPr lang="en-US" dirty="0">
                <a:latin typeface="Times New Roman" panose="02020603050405020304" pitchFamily="18" charset="0"/>
                <a:cs typeface="Times New Roman" panose="02020603050405020304" pitchFamily="18" charset="0"/>
              </a:rPr>
              <a:t>Design and Testing </a:t>
            </a:r>
            <a:endParaRPr lang="en-US"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Evaluation and Implementation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These factors are important and play a key role in the transportation planning. </a:t>
            </a:r>
          </a:p>
        </p:txBody>
      </p:sp>
    </p:spTree>
    <p:extLst>
      <p:ext uri="{BB962C8B-B14F-4D97-AF65-F5344CB8AC3E}">
        <p14:creationId xmlns:p14="http://schemas.microsoft.com/office/powerpoint/2010/main" val="4197628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anose="02020603050405020304" pitchFamily="18" charset="0"/>
                <a:cs typeface="Times New Roman" panose="02020603050405020304" pitchFamily="18" charset="0"/>
              </a:rPr>
              <a:t>4. Recreation</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433016"/>
            <a:ext cx="9698891" cy="4815384"/>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As per size of town enough space must be given for the recreation centers for general public. Following are the factors which determines its demands</a:t>
            </a:r>
            <a:r>
              <a:rPr lang="en-US" sz="2400" dirty="0" smtClean="0">
                <a:latin typeface="Times New Roman" panose="02020603050405020304" pitchFamily="18" charset="0"/>
                <a:cs typeface="Times New Roman" panose="02020603050405020304" pitchFamily="18" charset="0"/>
              </a:rPr>
              <a:t>:</a:t>
            </a: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Population </a:t>
            </a:r>
            <a:r>
              <a:rPr lang="en-US" sz="2400" dirty="0">
                <a:latin typeface="Times New Roman" panose="02020603050405020304" pitchFamily="18" charset="0"/>
                <a:cs typeface="Times New Roman" panose="02020603050405020304" pitchFamily="18" charset="0"/>
              </a:rPr>
              <a:t>growth </a:t>
            </a:r>
            <a:endParaRPr lang="en-US" sz="2400"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Changing </a:t>
            </a:r>
            <a:r>
              <a:rPr lang="en-US" sz="2400" dirty="0">
                <a:latin typeface="Times New Roman" panose="02020603050405020304" pitchFamily="18" charset="0"/>
                <a:cs typeface="Times New Roman" panose="02020603050405020304" pitchFamily="18" charset="0"/>
              </a:rPr>
              <a:t>work pattern </a:t>
            </a:r>
            <a:endParaRPr lang="en-US" sz="2400"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Income </a:t>
            </a: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Education </a:t>
            </a: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Car </a:t>
            </a:r>
            <a:r>
              <a:rPr lang="en-US" sz="2400" dirty="0">
                <a:latin typeface="Times New Roman" panose="02020603050405020304" pitchFamily="18" charset="0"/>
                <a:cs typeface="Times New Roman" panose="02020603050405020304" pitchFamily="18" charset="0"/>
              </a:rPr>
              <a:t>ownership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These are the things which are necessary at the time of plotting the recreation in any area. Keeping these aspects in mind a planner can easily provide such recreation which is </a:t>
            </a:r>
            <a:r>
              <a:rPr lang="en-US" sz="2400" dirty="0" smtClean="0">
                <a:latin typeface="Times New Roman" panose="02020603050405020304" pitchFamily="18" charset="0"/>
                <a:cs typeface="Times New Roman" panose="02020603050405020304" pitchFamily="18" charset="0"/>
              </a:rPr>
              <a:t>up-to-date </a:t>
            </a:r>
            <a:r>
              <a:rPr lang="en-US" sz="2400" dirty="0">
                <a:latin typeface="Times New Roman" panose="02020603050405020304" pitchFamily="18" charset="0"/>
                <a:cs typeface="Times New Roman" panose="02020603050405020304" pitchFamily="18" charset="0"/>
              </a:rPr>
              <a:t>and also for the necessities of </a:t>
            </a:r>
            <a:r>
              <a:rPr lang="en-US" dirty="0">
                <a:latin typeface="Times New Roman" panose="02020603050405020304" pitchFamily="18" charset="0"/>
                <a:cs typeface="Times New Roman" panose="02020603050405020304" pitchFamily="18" charset="0"/>
              </a:rPr>
              <a:t>future. </a:t>
            </a:r>
          </a:p>
        </p:txBody>
      </p:sp>
    </p:spTree>
    <p:extLst>
      <p:ext uri="{BB962C8B-B14F-4D97-AF65-F5344CB8AC3E}">
        <p14:creationId xmlns:p14="http://schemas.microsoft.com/office/powerpoint/2010/main" val="2229316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FFFF00"/>
                </a:solidFill>
                <a:latin typeface="Times New Roman" panose="02020603050405020304" pitchFamily="18" charset="0"/>
                <a:cs typeface="Times New Roman" panose="02020603050405020304" pitchFamily="18" charset="0"/>
              </a:rPr>
              <a:t>5. Zoning</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269243"/>
            <a:ext cx="9917255" cy="4747145"/>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Towns should be divided into suitable zones, and suitable area must be provided in order to accommodate people easily. Zoning is the process of the development and segregation of land and its parcels or area of towns and ascribes to them broad classification of appropriate use.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These zones are </a:t>
            </a:r>
            <a:endParaRPr lang="en-US" sz="2400"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Residential </a:t>
            </a:r>
            <a:r>
              <a:rPr lang="en-US" sz="2400" dirty="0">
                <a:latin typeface="Times New Roman" panose="02020603050405020304" pitchFamily="18" charset="0"/>
                <a:cs typeface="Times New Roman" panose="02020603050405020304" pitchFamily="18" charset="0"/>
              </a:rPr>
              <a:t>zone </a:t>
            </a:r>
            <a:endParaRPr lang="en-US" sz="2400"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Commercial </a:t>
            </a:r>
            <a:r>
              <a:rPr lang="en-US" sz="2400" dirty="0">
                <a:latin typeface="Times New Roman" panose="02020603050405020304" pitchFamily="18" charset="0"/>
                <a:cs typeface="Times New Roman" panose="02020603050405020304" pitchFamily="18" charset="0"/>
              </a:rPr>
              <a:t>zone </a:t>
            </a:r>
            <a:endParaRPr lang="en-US" sz="2400"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Educational </a:t>
            </a:r>
            <a:r>
              <a:rPr lang="en-US" sz="2400" dirty="0">
                <a:latin typeface="Times New Roman" panose="02020603050405020304" pitchFamily="18" charset="0"/>
                <a:cs typeface="Times New Roman" panose="02020603050405020304" pitchFamily="18" charset="0"/>
              </a:rPr>
              <a:t>zone </a:t>
            </a:r>
            <a:endParaRPr lang="en-US" sz="2400" dirty="0" smtClean="0">
              <a:latin typeface="Times New Roman" panose="02020603050405020304" pitchFamily="18" charset="0"/>
              <a:cs typeface="Times New Roman" panose="02020603050405020304" pitchFamily="18" charset="0"/>
            </a:endParaRPr>
          </a:p>
          <a:p>
            <a:pPr marL="463550" indent="-46355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Recreational zone</a:t>
            </a:r>
          </a:p>
          <a:p>
            <a:pPr marL="0" indent="0" algn="just">
              <a:buNone/>
            </a:pPr>
            <a:r>
              <a:rPr lang="en-US" sz="2400" dirty="0">
                <a:latin typeface="Times New Roman" panose="02020603050405020304" pitchFamily="18" charset="0"/>
                <a:cs typeface="Times New Roman" panose="02020603050405020304" pitchFamily="18" charset="0"/>
              </a:rPr>
              <a:t>These zones provide a proper distribution of land that makes it easy to provide the place of a particular zone and specify the area for that according to standards.  </a:t>
            </a:r>
          </a:p>
        </p:txBody>
      </p:sp>
    </p:spTree>
    <p:extLst>
      <p:ext uri="{BB962C8B-B14F-4D97-AF65-F5344CB8AC3E}">
        <p14:creationId xmlns:p14="http://schemas.microsoft.com/office/powerpoint/2010/main" val="3913805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1053220"/>
            <a:ext cx="9404723" cy="1400530"/>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6. Public Building</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10572348" cy="4195481"/>
          </a:xfrm>
        </p:spPr>
        <p:txBody>
          <a:bodyPr>
            <a:noAutofit/>
          </a:bodyPr>
          <a:lstStyle/>
          <a:p>
            <a:pPr marL="0" indent="0" algn="just">
              <a:buNone/>
            </a:pPr>
            <a:r>
              <a:rPr lang="en-US" sz="2800" dirty="0" smtClean="0">
                <a:latin typeface="Times New Roman" panose="02020603050405020304" pitchFamily="18" charset="0"/>
                <a:cs typeface="Times New Roman" panose="02020603050405020304" pitchFamily="18" charset="0"/>
              </a:rPr>
              <a:t>It includes everything a community needs to support its residents, capital buildings, libraries, museums, parks, parking structures, conference centers, courthouses, fire station and police station, other administrative spaces and offices. Planner is concerned with thousands of such projects worth in billions. These projects or buildings are design by planner keeping in mind the assessments from public, construction services, professional excellence thus he achieve his goal by these skills and meet the requirements of public. Planner keep in mind that the buildings should be sophisticated following success and community’s identity.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51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TotalTime>
  <Words>545</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Times New Roman</vt:lpstr>
      <vt:lpstr>Wingdings</vt:lpstr>
      <vt:lpstr>Wingdings 3</vt:lpstr>
      <vt:lpstr>Ion</vt:lpstr>
      <vt:lpstr>Lecture 2</vt:lpstr>
      <vt:lpstr>Principles in Planning</vt:lpstr>
      <vt:lpstr>Principles in Planning</vt:lpstr>
      <vt:lpstr>1. Green Belts</vt:lpstr>
      <vt:lpstr>2. Housing</vt:lpstr>
      <vt:lpstr>3. Transportation</vt:lpstr>
      <vt:lpstr>4. Recreation</vt:lpstr>
      <vt:lpstr>5. Zoning</vt:lpstr>
      <vt:lpstr>6. Public Building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Home</dc:creator>
  <cp:lastModifiedBy>User</cp:lastModifiedBy>
  <cp:revision>5</cp:revision>
  <dcterms:created xsi:type="dcterms:W3CDTF">2017-09-30T14:46:07Z</dcterms:created>
  <dcterms:modified xsi:type="dcterms:W3CDTF">2019-11-15T08:55:24Z</dcterms:modified>
</cp:coreProperties>
</file>